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500"/>
                </a:moveTo>
                <a:lnTo>
                  <a:pt x="490625" y="2229500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5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6243" y="1981772"/>
            <a:ext cx="17528212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88523" y="3842113"/>
            <a:ext cx="12323652" cy="3482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pankaj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nake-python-animal-scale-creature-540656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ergesegal/11512594484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922752"/>
            <a:ext cx="7139305" cy="383921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 marR="5080">
              <a:lnSpc>
                <a:spcPts val="5770"/>
              </a:lnSpc>
              <a:spcBef>
                <a:spcPts val="1255"/>
              </a:spcBef>
            </a:pPr>
            <a:r>
              <a:rPr sz="5750" spc="-45" dirty="0">
                <a:solidFill>
                  <a:srgbClr val="FFFFFF"/>
                </a:solidFill>
                <a:latin typeface="Georgia"/>
                <a:cs typeface="Georgia"/>
              </a:rPr>
              <a:t>Enhancing </a:t>
            </a:r>
            <a:r>
              <a:rPr sz="5750" spc="-65" dirty="0">
                <a:solidFill>
                  <a:srgbClr val="FFFFFF"/>
                </a:solidFill>
                <a:latin typeface="Georgia"/>
                <a:cs typeface="Georgia"/>
              </a:rPr>
              <a:t>Gaming </a:t>
            </a:r>
            <a:r>
              <a:rPr sz="5750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750" spc="50" dirty="0">
                <a:solidFill>
                  <a:srgbClr val="FFFFFF"/>
                </a:solidFill>
                <a:latin typeface="Georgia"/>
                <a:cs typeface="Georgia"/>
              </a:rPr>
              <a:t>Experience </a:t>
            </a:r>
            <a:r>
              <a:rPr sz="5750" spc="75" dirty="0">
                <a:solidFill>
                  <a:srgbClr val="FFFFFF"/>
                </a:solidFill>
                <a:latin typeface="Georgia"/>
                <a:cs typeface="Georgia"/>
              </a:rPr>
              <a:t>with </a:t>
            </a:r>
            <a:r>
              <a:rPr sz="5750" spc="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750" spc="15" dirty="0">
                <a:solidFill>
                  <a:srgbClr val="FFFFFF"/>
                </a:solidFill>
                <a:latin typeface="Georgia"/>
                <a:cs typeface="Georgia"/>
              </a:rPr>
              <a:t>Computer </a:t>
            </a:r>
            <a:r>
              <a:rPr sz="5750" spc="-85" dirty="0">
                <a:solidFill>
                  <a:srgbClr val="FFFFFF"/>
                </a:solidFill>
                <a:latin typeface="Georgia"/>
                <a:cs typeface="Georgia"/>
              </a:rPr>
              <a:t>Vision: </a:t>
            </a:r>
            <a:r>
              <a:rPr sz="5750" spc="-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750" spc="20" dirty="0">
                <a:solidFill>
                  <a:srgbClr val="FFFFFF"/>
                </a:solidFill>
                <a:latin typeface="Georgia"/>
                <a:cs typeface="Georgia"/>
              </a:rPr>
              <a:t>Leveraging</a:t>
            </a:r>
            <a:r>
              <a:rPr sz="5750" spc="-1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750" spc="-95" dirty="0">
                <a:solidFill>
                  <a:srgbClr val="FFFFFF"/>
                </a:solidFill>
                <a:latin typeface="Georgia"/>
                <a:cs typeface="Georgia"/>
              </a:rPr>
              <a:t>MediaPipe </a:t>
            </a:r>
            <a:r>
              <a:rPr sz="5750" spc="-13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5750" spc="-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750" spc="35" dirty="0">
                <a:solidFill>
                  <a:srgbClr val="FFFFFF"/>
                </a:solidFill>
                <a:latin typeface="Georgia"/>
                <a:cs typeface="Georgia"/>
              </a:rPr>
              <a:t>Python</a:t>
            </a:r>
            <a:endParaRPr sz="5750" dirty="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-17698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2233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Applications</a:t>
            </a:r>
            <a:r>
              <a:rPr spc="-80" dirty="0"/>
              <a:t> </a:t>
            </a:r>
            <a:r>
              <a:rPr spc="30" dirty="0"/>
              <a:t>of</a:t>
            </a:r>
            <a:r>
              <a:rPr spc="-75" dirty="0"/>
              <a:t> </a:t>
            </a:r>
            <a:r>
              <a:rPr dirty="0"/>
              <a:t>Computer</a:t>
            </a:r>
            <a:r>
              <a:rPr spc="-135" dirty="0"/>
              <a:t> </a:t>
            </a:r>
            <a:r>
              <a:rPr spc="-50" dirty="0"/>
              <a:t>Vision</a:t>
            </a:r>
            <a:r>
              <a:rPr spc="-75" dirty="0"/>
              <a:t> </a:t>
            </a:r>
            <a:r>
              <a:rPr spc="-35" dirty="0"/>
              <a:t>in</a:t>
            </a:r>
            <a:r>
              <a:rPr spc="-75" dirty="0"/>
              <a:t> </a:t>
            </a:r>
            <a:r>
              <a:rPr spc="-40" dirty="0"/>
              <a:t>Gaming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007050" y="3590812"/>
            <a:ext cx="5915025" cy="4425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749300" algn="r">
              <a:lnSpc>
                <a:spcPct val="101000"/>
              </a:lnSpc>
              <a:spcBef>
                <a:spcPts val="90"/>
              </a:spcBef>
            </a:pPr>
            <a:r>
              <a:rPr sz="2600" spc="-3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37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3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2600" spc="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26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40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60" dirty="0">
                <a:solidFill>
                  <a:srgbClr val="FFFFFF"/>
                </a:solidFill>
                <a:latin typeface="Trebuchet MS"/>
                <a:cs typeface="Trebuchet MS"/>
              </a:rPr>
              <a:t>-  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controlled 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games, </a:t>
            </a: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facial 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recognition 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 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40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3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600" spc="-100" dirty="0">
                <a:solidFill>
                  <a:srgbClr val="FFFFFF"/>
                </a:solidFill>
                <a:latin typeface="Trebuchet MS"/>
                <a:cs typeface="Trebuchet MS"/>
              </a:rPr>
              <a:t>object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interactive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gameplay. </a:t>
            </a:r>
            <a:r>
              <a:rPr sz="2600" spc="-7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60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40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2600" spc="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75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2600" dirty="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spc="-37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73152" y="285634"/>
            <a:ext cx="6047105" cy="886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650" spc="30" dirty="0">
                <a:latin typeface="SimSun"/>
                <a:cs typeface="SimSun"/>
              </a:rPr>
              <a:t>F</a:t>
            </a:r>
            <a:r>
              <a:rPr sz="5650" spc="370" dirty="0">
                <a:latin typeface="SimSun"/>
                <a:cs typeface="SimSun"/>
              </a:rPr>
              <a:t>u</a:t>
            </a:r>
            <a:r>
              <a:rPr sz="5650" spc="-825" dirty="0">
                <a:latin typeface="SimSun"/>
                <a:cs typeface="SimSun"/>
              </a:rPr>
              <a:t>t</a:t>
            </a:r>
            <a:r>
              <a:rPr sz="5650" spc="370" dirty="0">
                <a:latin typeface="SimSun"/>
                <a:cs typeface="SimSun"/>
              </a:rPr>
              <a:t>u</a:t>
            </a:r>
            <a:r>
              <a:rPr sz="5650" spc="-430" dirty="0">
                <a:latin typeface="SimSun"/>
                <a:cs typeface="SimSun"/>
              </a:rPr>
              <a:t>r</a:t>
            </a:r>
            <a:r>
              <a:rPr sz="5650" spc="35" dirty="0">
                <a:latin typeface="SimSun"/>
                <a:cs typeface="SimSun"/>
              </a:rPr>
              <a:t>e</a:t>
            </a:r>
            <a:r>
              <a:rPr sz="5650" spc="-1595" dirty="0">
                <a:latin typeface="SimSun"/>
                <a:cs typeface="SimSun"/>
              </a:rPr>
              <a:t> </a:t>
            </a:r>
            <a:r>
              <a:rPr sz="5650" spc="250" dirty="0">
                <a:latin typeface="SimSun"/>
                <a:cs typeface="SimSun"/>
              </a:rPr>
              <a:t>P</a:t>
            </a:r>
            <a:r>
              <a:rPr sz="5650" spc="245" dirty="0">
                <a:latin typeface="SimSun"/>
                <a:cs typeface="SimSun"/>
              </a:rPr>
              <a:t>o</a:t>
            </a:r>
            <a:r>
              <a:rPr sz="5650" spc="-370" dirty="0">
                <a:latin typeface="SimSun"/>
                <a:cs typeface="SimSun"/>
              </a:rPr>
              <a:t>s</a:t>
            </a:r>
            <a:r>
              <a:rPr sz="5650" spc="-385" dirty="0">
                <a:latin typeface="SimSun"/>
                <a:cs typeface="SimSun"/>
              </a:rPr>
              <a:t>s</a:t>
            </a:r>
            <a:r>
              <a:rPr sz="5650" spc="-1250" dirty="0">
                <a:latin typeface="SimSun"/>
                <a:cs typeface="SimSun"/>
              </a:rPr>
              <a:t>i</a:t>
            </a:r>
            <a:r>
              <a:rPr sz="5650" spc="450" dirty="0">
                <a:latin typeface="SimSun"/>
                <a:cs typeface="SimSun"/>
              </a:rPr>
              <a:t>b</a:t>
            </a:r>
            <a:r>
              <a:rPr sz="5650" spc="-1250" dirty="0">
                <a:latin typeface="SimSun"/>
                <a:cs typeface="SimSun"/>
              </a:rPr>
              <a:t>i</a:t>
            </a:r>
            <a:r>
              <a:rPr sz="5650" spc="-1215" dirty="0">
                <a:latin typeface="SimSun"/>
                <a:cs typeface="SimSun"/>
              </a:rPr>
              <a:t>l</a:t>
            </a:r>
            <a:r>
              <a:rPr sz="5650" spc="-1250" dirty="0">
                <a:latin typeface="SimSun"/>
                <a:cs typeface="SimSun"/>
              </a:rPr>
              <a:t>i</a:t>
            </a:r>
            <a:r>
              <a:rPr sz="5650" spc="-795" dirty="0">
                <a:latin typeface="SimSun"/>
                <a:cs typeface="SimSun"/>
              </a:rPr>
              <a:t>t</a:t>
            </a:r>
            <a:r>
              <a:rPr sz="5650" spc="-1250" dirty="0">
                <a:latin typeface="SimSun"/>
                <a:cs typeface="SimSun"/>
              </a:rPr>
              <a:t>i</a:t>
            </a:r>
            <a:r>
              <a:rPr sz="5650" spc="30" dirty="0">
                <a:latin typeface="SimSun"/>
                <a:cs typeface="SimSun"/>
              </a:rPr>
              <a:t>e</a:t>
            </a:r>
            <a:r>
              <a:rPr sz="5650" spc="-365" dirty="0">
                <a:latin typeface="SimSun"/>
                <a:cs typeface="SimSun"/>
              </a:rPr>
              <a:t>s</a:t>
            </a:r>
            <a:endParaRPr sz="565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66023" y="2398665"/>
            <a:ext cx="7837805" cy="5020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77495" algn="r">
              <a:lnSpc>
                <a:spcPct val="100899"/>
              </a:lnSpc>
              <a:spcBef>
                <a:spcPts val="90"/>
              </a:spcBef>
            </a:pPr>
            <a:r>
              <a:rPr sz="325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9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5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11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-9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2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5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9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11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-9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25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5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47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12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250" spc="-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2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50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5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2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2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5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25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2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5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go</a:t>
            </a:r>
            <a:r>
              <a:rPr sz="325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44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5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1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-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250" spc="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50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2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25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1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95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3250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og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8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virtual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80" dirty="0">
                <a:solidFill>
                  <a:srgbClr val="FFFFFF"/>
                </a:solidFill>
                <a:latin typeface="Trebuchet MS"/>
                <a:cs typeface="Trebuchet MS"/>
              </a:rPr>
              <a:t>reality.</a:t>
            </a:r>
            <a:r>
              <a:rPr sz="325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325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advancements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5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325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pave </a:t>
            </a:r>
            <a:r>
              <a:rPr sz="3250" spc="-9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25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5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50" spc="-1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50" spc="-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engaging</a:t>
            </a:r>
            <a:r>
              <a:rPr sz="32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5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sz="3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20" dirty="0">
                <a:solidFill>
                  <a:srgbClr val="FFFFFF"/>
                </a:solidFill>
                <a:latin typeface="Trebuchet MS"/>
                <a:cs typeface="Trebuchet MS"/>
              </a:rPr>
              <a:t>experiences.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29824" y="1983283"/>
            <a:ext cx="4914900" cy="114300"/>
          </a:xfrm>
          <a:custGeom>
            <a:avLst/>
            <a:gdLst/>
            <a:ahLst/>
            <a:cxnLst/>
            <a:rect l="l" t="t" r="r" b="b"/>
            <a:pathLst>
              <a:path w="4914900" h="114300">
                <a:moveTo>
                  <a:pt x="4914900" y="114300"/>
                </a:moveTo>
                <a:lnTo>
                  <a:pt x="0" y="114300"/>
                </a:lnTo>
                <a:lnTo>
                  <a:pt x="0" y="0"/>
                </a:lnTo>
                <a:lnTo>
                  <a:pt x="4914900" y="0"/>
                </a:lnTo>
                <a:lnTo>
                  <a:pt x="4914900" y="1143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87925E-6 -4.93218E-8 L -0.19804 0.35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6" y="175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40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40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-88491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1"/>
                </a:moveTo>
                <a:lnTo>
                  <a:pt x="0" y="0"/>
                </a:lnTo>
                <a:lnTo>
                  <a:pt x="4334644" y="0"/>
                </a:lnTo>
                <a:lnTo>
                  <a:pt x="2167322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88523" y="3842113"/>
            <a:ext cx="11570970" cy="348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0"/>
              </a:spcBef>
            </a:pPr>
            <a:r>
              <a:rPr sz="3250" spc="-3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conclusion, </a:t>
            </a:r>
            <a:r>
              <a:rPr sz="3250" spc="-85" dirty="0">
                <a:solidFill>
                  <a:srgbClr val="FFFFFF"/>
                </a:solidFill>
                <a:latin typeface="Trebuchet MS"/>
                <a:cs typeface="Trebuchet MS"/>
              </a:rPr>
              <a:t>leveraging </a:t>
            </a:r>
            <a:r>
              <a:rPr sz="3250" spc="-90" dirty="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sz="3250" spc="-114" dirty="0">
                <a:solidFill>
                  <a:srgbClr val="FFFFFF"/>
                </a:solidFill>
                <a:latin typeface="Trebuchet MS"/>
                <a:cs typeface="Trebuchet MS"/>
              </a:rPr>
              <a:t>vision, </a:t>
            </a:r>
            <a:r>
              <a:rPr sz="3250" spc="-105" dirty="0">
                <a:solidFill>
                  <a:srgbClr val="FFFFFF"/>
                </a:solidFill>
                <a:latin typeface="Trebuchet MS"/>
                <a:cs typeface="Trebuchet MS"/>
              </a:rPr>
              <a:t>MediaPipe, 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250" spc="-15" dirty="0">
                <a:solidFill>
                  <a:srgbClr val="FFFFFF"/>
                </a:solidFill>
                <a:latin typeface="Trebuchet MS"/>
                <a:cs typeface="Trebuchet MS"/>
              </a:rPr>
              <a:t>Python </a:t>
            </a:r>
            <a:r>
              <a:rPr sz="3250" spc="-9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0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2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75" dirty="0">
                <a:solidFill>
                  <a:srgbClr val="FFFFFF"/>
                </a:solidFill>
                <a:latin typeface="Trebuchet MS"/>
                <a:cs typeface="Trebuchet MS"/>
              </a:rPr>
              <a:t>signiﬁcantly</a:t>
            </a:r>
            <a:r>
              <a:rPr sz="32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90" dirty="0">
                <a:solidFill>
                  <a:srgbClr val="FFFFFF"/>
                </a:solidFill>
                <a:latin typeface="Trebuchet MS"/>
                <a:cs typeface="Trebuchet MS"/>
              </a:rPr>
              <a:t>enhance</a:t>
            </a:r>
            <a:r>
              <a:rPr sz="32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20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sz="32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40" dirty="0">
                <a:solidFill>
                  <a:srgbClr val="FFFFFF"/>
                </a:solidFill>
                <a:latin typeface="Trebuchet MS"/>
                <a:cs typeface="Trebuchet MS"/>
              </a:rPr>
              <a:t>experiences.</a:t>
            </a:r>
            <a:r>
              <a:rPr sz="32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2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80" dirty="0">
                <a:solidFill>
                  <a:srgbClr val="FFFFFF"/>
                </a:solidFill>
                <a:latin typeface="Trebuchet MS"/>
                <a:cs typeface="Trebuchet MS"/>
              </a:rPr>
              <a:t>introducing</a:t>
            </a:r>
            <a:r>
              <a:rPr sz="32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25" dirty="0">
                <a:solidFill>
                  <a:srgbClr val="FFFFFF"/>
                </a:solidFill>
                <a:latin typeface="Trebuchet MS"/>
                <a:cs typeface="Trebuchet MS"/>
              </a:rPr>
              <a:t>real- </a:t>
            </a:r>
            <a:r>
              <a:rPr sz="3250" spc="-9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20" dirty="0">
                <a:solidFill>
                  <a:srgbClr val="FFFFFF"/>
                </a:solidFill>
                <a:latin typeface="Trebuchet MS"/>
                <a:cs typeface="Trebuchet MS"/>
              </a:rPr>
              <a:t>time </a:t>
            </a:r>
            <a:r>
              <a:rPr sz="3250" spc="-130" dirty="0">
                <a:solidFill>
                  <a:srgbClr val="FFFFFF"/>
                </a:solidFill>
                <a:latin typeface="Trebuchet MS"/>
                <a:cs typeface="Trebuchet MS"/>
              </a:rPr>
              <a:t>interactions, </a:t>
            </a:r>
            <a:r>
              <a:rPr sz="3250" spc="-80" dirty="0">
                <a:solidFill>
                  <a:srgbClr val="FFFFFF"/>
                </a:solidFill>
                <a:latin typeface="Trebuchet MS"/>
                <a:cs typeface="Trebuchet MS"/>
              </a:rPr>
              <a:t>gesture </a:t>
            </a:r>
            <a:r>
              <a:rPr sz="3250" spc="-110" dirty="0">
                <a:solidFill>
                  <a:srgbClr val="FFFFFF"/>
                </a:solidFill>
                <a:latin typeface="Trebuchet MS"/>
                <a:cs typeface="Trebuchet MS"/>
              </a:rPr>
              <a:t>recognition, 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250" spc="-100" dirty="0">
                <a:solidFill>
                  <a:srgbClr val="FFFFFF"/>
                </a:solidFill>
                <a:latin typeface="Trebuchet MS"/>
                <a:cs typeface="Trebuchet MS"/>
              </a:rPr>
              <a:t>immersive visual 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65" dirty="0">
                <a:solidFill>
                  <a:srgbClr val="FFFFFF"/>
                </a:solidFill>
                <a:latin typeface="Trebuchet MS"/>
                <a:cs typeface="Trebuchet MS"/>
              </a:rPr>
              <a:t>effects, </a:t>
            </a:r>
            <a:r>
              <a:rPr sz="3250" spc="-6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3250" spc="-10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3250" spc="-150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captivating 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250" spc="-100" dirty="0">
                <a:solidFill>
                  <a:srgbClr val="FFFFFF"/>
                </a:solidFill>
                <a:latin typeface="Trebuchet MS"/>
                <a:cs typeface="Trebuchet MS"/>
              </a:rPr>
              <a:t>immersive </a:t>
            </a:r>
            <a:r>
              <a:rPr sz="3250" spc="-125" dirty="0">
                <a:solidFill>
                  <a:srgbClr val="FFFFFF"/>
                </a:solidFill>
                <a:latin typeface="Trebuchet MS"/>
                <a:cs typeface="Trebuchet MS"/>
              </a:rPr>
              <a:t>gameplay. </a:t>
            </a:r>
            <a:r>
              <a:rPr sz="3250" spc="-60" dirty="0">
                <a:solidFill>
                  <a:srgbClr val="FFFFFF"/>
                </a:solidFill>
                <a:latin typeface="Trebuchet MS"/>
                <a:cs typeface="Trebuchet MS"/>
              </a:rPr>
              <a:t>While </a:t>
            </a:r>
            <a:r>
              <a:rPr sz="3250" spc="-9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25" dirty="0">
                <a:solidFill>
                  <a:srgbClr val="FFFFFF"/>
                </a:solidFill>
                <a:latin typeface="Trebuchet MS"/>
                <a:cs typeface="Trebuchet MS"/>
              </a:rPr>
              <a:t>there </a:t>
            </a:r>
            <a:r>
              <a:rPr sz="3250" spc="-150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3250" spc="-95" dirty="0">
                <a:solidFill>
                  <a:srgbClr val="FFFFFF"/>
                </a:solidFill>
                <a:latin typeface="Trebuchet MS"/>
                <a:cs typeface="Trebuchet MS"/>
              </a:rPr>
              <a:t>challenges </a:t>
            </a:r>
            <a:r>
              <a:rPr sz="3250" spc="-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250" spc="-120" dirty="0">
                <a:solidFill>
                  <a:srgbClr val="FFFFFF"/>
                </a:solidFill>
                <a:latin typeface="Trebuchet MS"/>
                <a:cs typeface="Trebuchet MS"/>
              </a:rPr>
              <a:t>overcome, </a:t>
            </a:r>
            <a:r>
              <a:rPr sz="3250" spc="-9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250" spc="-125" dirty="0">
                <a:solidFill>
                  <a:srgbClr val="FFFFFF"/>
                </a:solidFill>
                <a:latin typeface="Trebuchet MS"/>
                <a:cs typeface="Trebuchet MS"/>
              </a:rPr>
              <a:t>future </a:t>
            </a:r>
            <a:r>
              <a:rPr sz="3250" spc="-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250" spc="-20" dirty="0">
                <a:solidFill>
                  <a:srgbClr val="FFFFFF"/>
                </a:solidFill>
                <a:latin typeface="Trebuchet MS"/>
                <a:cs typeface="Trebuchet MS"/>
              </a:rPr>
              <a:t>gaming </a:t>
            </a:r>
            <a:r>
              <a:rPr sz="3250" spc="-8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32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90" dirty="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sz="3250" spc="-50" dirty="0">
                <a:solidFill>
                  <a:srgbClr val="FFFFFF"/>
                </a:solidFill>
                <a:latin typeface="Trebuchet MS"/>
                <a:cs typeface="Trebuchet MS"/>
              </a:rPr>
              <a:t>vision </a:t>
            </a:r>
            <a:r>
              <a:rPr sz="3250" spc="-35" dirty="0">
                <a:solidFill>
                  <a:srgbClr val="FFFFFF"/>
                </a:solidFill>
                <a:latin typeface="Trebuchet MS"/>
                <a:cs typeface="Trebuchet MS"/>
              </a:rPr>
              <a:t>holds </a:t>
            </a:r>
            <a:r>
              <a:rPr sz="3250" spc="-75" dirty="0">
                <a:solidFill>
                  <a:srgbClr val="FFFFFF"/>
                </a:solidFill>
                <a:latin typeface="Trebuchet MS"/>
                <a:cs typeface="Trebuchet MS"/>
              </a:rPr>
              <a:t>immense </a:t>
            </a:r>
            <a:r>
              <a:rPr sz="3250" spc="-135" dirty="0">
                <a:solidFill>
                  <a:srgbClr val="FFFFFF"/>
                </a:solidFill>
                <a:latin typeface="Trebuchet MS"/>
                <a:cs typeface="Trebuchet MS"/>
              </a:rPr>
              <a:t>potential. </a:t>
            </a:r>
            <a:r>
              <a:rPr sz="3250" spc="-30" dirty="0">
                <a:solidFill>
                  <a:srgbClr val="FFFFFF"/>
                </a:solidFill>
                <a:latin typeface="Trebuchet MS"/>
                <a:cs typeface="Trebuchet MS"/>
              </a:rPr>
              <a:t>Let's </a:t>
            </a:r>
            <a:r>
              <a:rPr sz="3250" spc="-130" dirty="0">
                <a:solidFill>
                  <a:srgbClr val="FFFFFF"/>
                </a:solidFill>
                <a:latin typeface="Trebuchet MS"/>
                <a:cs typeface="Trebuchet MS"/>
              </a:rPr>
              <a:t>embrace </a:t>
            </a:r>
            <a:r>
              <a:rPr sz="3250" spc="-7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32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4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r>
              <a:rPr sz="32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2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70" dirty="0">
                <a:solidFill>
                  <a:srgbClr val="FFFFFF"/>
                </a:solidFill>
                <a:latin typeface="Trebuchet MS"/>
                <a:cs typeface="Trebuchet MS"/>
              </a:rPr>
              <a:t>unlock</a:t>
            </a:r>
            <a:r>
              <a:rPr sz="32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45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32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50" dirty="0">
                <a:solidFill>
                  <a:srgbClr val="FFFFFF"/>
                </a:solidFill>
                <a:latin typeface="Trebuchet MS"/>
                <a:cs typeface="Trebuchet MS"/>
              </a:rPr>
              <a:t>dimensions</a:t>
            </a:r>
            <a:r>
              <a:rPr sz="32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2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20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sz="325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50" spc="-130" dirty="0">
                <a:solidFill>
                  <a:srgbClr val="FFFFFF"/>
                </a:solidFill>
                <a:latin typeface="Trebuchet MS"/>
                <a:cs typeface="Trebuchet MS"/>
              </a:rPr>
              <a:t>enjoyment.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519991" y="1720878"/>
            <a:ext cx="3738879" cy="937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950" spc="625" dirty="0">
                <a:latin typeface="SimSun"/>
                <a:cs typeface="SimSun"/>
              </a:rPr>
              <a:t>C</a:t>
            </a:r>
            <a:r>
              <a:rPr sz="5950" spc="275" dirty="0">
                <a:latin typeface="SimSun"/>
                <a:cs typeface="SimSun"/>
              </a:rPr>
              <a:t>o</a:t>
            </a:r>
            <a:r>
              <a:rPr sz="5950" spc="475" dirty="0">
                <a:latin typeface="SimSun"/>
                <a:cs typeface="SimSun"/>
              </a:rPr>
              <a:t>n</a:t>
            </a:r>
            <a:r>
              <a:rPr sz="5950" spc="-155" dirty="0">
                <a:latin typeface="SimSun"/>
                <a:cs typeface="SimSun"/>
              </a:rPr>
              <a:t>c</a:t>
            </a:r>
            <a:r>
              <a:rPr sz="5950" spc="-1290" dirty="0">
                <a:latin typeface="SimSun"/>
                <a:cs typeface="SimSun"/>
              </a:rPr>
              <a:t>l</a:t>
            </a:r>
            <a:r>
              <a:rPr sz="5950" spc="450" dirty="0">
                <a:latin typeface="SimSun"/>
                <a:cs typeface="SimSun"/>
              </a:rPr>
              <a:t>u</a:t>
            </a:r>
            <a:r>
              <a:rPr sz="5950" spc="-390" dirty="0">
                <a:latin typeface="SimSun"/>
                <a:cs typeface="SimSun"/>
              </a:rPr>
              <a:t>s</a:t>
            </a:r>
            <a:r>
              <a:rPr sz="5950" spc="-1310" dirty="0">
                <a:latin typeface="SimSun"/>
                <a:cs typeface="SimSun"/>
              </a:rPr>
              <a:t>i</a:t>
            </a:r>
            <a:r>
              <a:rPr sz="5950" spc="275" dirty="0">
                <a:latin typeface="SimSun"/>
                <a:cs typeface="SimSun"/>
              </a:rPr>
              <a:t>o</a:t>
            </a:r>
            <a:r>
              <a:rPr sz="5950" spc="480" dirty="0">
                <a:latin typeface="SimSun"/>
                <a:cs typeface="SimSun"/>
              </a:rPr>
              <a:t>n</a:t>
            </a:r>
            <a:endParaRPr sz="595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48279" y="3526762"/>
            <a:ext cx="4457700" cy="104775"/>
          </a:xfrm>
          <a:custGeom>
            <a:avLst/>
            <a:gdLst/>
            <a:ahLst/>
            <a:cxnLst/>
            <a:rect l="l" t="t" r="r" b="b"/>
            <a:pathLst>
              <a:path w="4457700" h="104775">
                <a:moveTo>
                  <a:pt x="4457700" y="104775"/>
                </a:moveTo>
                <a:lnTo>
                  <a:pt x="0" y="104775"/>
                </a:lnTo>
                <a:lnTo>
                  <a:pt x="0" y="0"/>
                </a:lnTo>
                <a:lnTo>
                  <a:pt x="4457700" y="0"/>
                </a:lnTo>
                <a:lnTo>
                  <a:pt x="4457700" y="10477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58015E-6 0 L -0.15788 0.337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4" y="168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1" y="1084999"/>
            <a:ext cx="9143365" cy="7596505"/>
            <a:chOff x="9145001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41" y="2232506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0" y="1562499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w="819150" h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69103" y="1637499"/>
              <a:ext cx="809625" cy="666750"/>
            </a:xfrm>
            <a:custGeom>
              <a:avLst/>
              <a:gdLst/>
              <a:ahLst/>
              <a:cxnLst/>
              <a:rect l="l" t="t" r="r" b="b"/>
              <a:pathLst>
                <a:path w="809625" h="666750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w="809625" h="666750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w="809625" h="666750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w="809625" h="666750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w="809625" h="666750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w="809625" h="666750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w="809625" h="666750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w="809625" h="666750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075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03111" y="1853976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w="143509" h="429894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582498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31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64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61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98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98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2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04993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w="819150" h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69"/>
                  </a:lnTo>
                  <a:lnTo>
                    <a:pt x="73139" y="810856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86" y="1755960"/>
              <a:ext cx="95483" cy="9798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6824" y="2330245"/>
            <a:ext cx="4301460" cy="1450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150" spc="1160" dirty="0">
                <a:latin typeface="SimSun"/>
                <a:cs typeface="SimSun"/>
              </a:rPr>
              <a:t>T</a:t>
            </a:r>
            <a:r>
              <a:rPr sz="9150" spc="675" dirty="0">
                <a:latin typeface="SimSun"/>
                <a:cs typeface="SimSun"/>
              </a:rPr>
              <a:t>h</a:t>
            </a:r>
            <a:r>
              <a:rPr sz="9150" spc="140" dirty="0">
                <a:latin typeface="SimSun"/>
                <a:cs typeface="SimSun"/>
              </a:rPr>
              <a:t>a</a:t>
            </a:r>
            <a:r>
              <a:rPr sz="9150" spc="710" dirty="0">
                <a:latin typeface="SimSun"/>
                <a:cs typeface="SimSun"/>
              </a:rPr>
              <a:t>nk</a:t>
            </a:r>
            <a:r>
              <a:rPr sz="9150" spc="-645" dirty="0">
                <a:latin typeface="SimSun"/>
                <a:cs typeface="SimSun"/>
              </a:rPr>
              <a:t>s</a:t>
            </a:r>
            <a:r>
              <a:rPr sz="9150" spc="-1530" dirty="0">
                <a:latin typeface="SimSun"/>
                <a:cs typeface="SimSun"/>
              </a:rPr>
              <a:t>!</a:t>
            </a:r>
            <a:endParaRPr sz="9150" dirty="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59403" y="4713409"/>
            <a:ext cx="4655185" cy="264414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 algn="ctr">
              <a:lnSpc>
                <a:spcPts val="5100"/>
              </a:lnSpc>
              <a:spcBef>
                <a:spcPts val="1120"/>
              </a:spcBef>
            </a:pPr>
            <a:r>
              <a:rPr sz="5100" spc="750" dirty="0">
                <a:solidFill>
                  <a:srgbClr val="FFFFFF"/>
                </a:solidFill>
                <a:latin typeface="SimSun"/>
                <a:cs typeface="SimSun"/>
              </a:rPr>
              <a:t>D</a:t>
            </a:r>
            <a:r>
              <a:rPr sz="5100" spc="225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45" dirty="0">
                <a:solidFill>
                  <a:srgbClr val="FFFFFF"/>
                </a:solidFill>
                <a:latin typeface="SimSun"/>
                <a:cs typeface="SimSun"/>
              </a:rPr>
              <a:t>y</a:t>
            </a:r>
            <a:r>
              <a:rPr sz="5100" spc="200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5100" spc="340" dirty="0">
                <a:solidFill>
                  <a:srgbClr val="FFFFFF"/>
                </a:solidFill>
                <a:latin typeface="SimSun"/>
                <a:cs typeface="SimSun"/>
              </a:rPr>
              <a:t>u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370" dirty="0">
                <a:solidFill>
                  <a:srgbClr val="FFFFFF"/>
                </a:solidFill>
                <a:latin typeface="SimSun"/>
                <a:cs typeface="SimSun"/>
              </a:rPr>
              <a:t>h</a:t>
            </a:r>
            <a:r>
              <a:rPr sz="5100" spc="-1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5100" spc="15" dirty="0">
                <a:solidFill>
                  <a:srgbClr val="FFFFFF"/>
                </a:solidFill>
                <a:latin typeface="SimSun"/>
                <a:cs typeface="SimSun"/>
              </a:rPr>
              <a:t>v</a:t>
            </a:r>
            <a:r>
              <a:rPr sz="5100" spc="3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7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5100" spc="240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5100" spc="180" dirty="0">
                <a:solidFill>
                  <a:srgbClr val="FFFFFF"/>
                </a:solidFill>
                <a:latin typeface="SimSun"/>
                <a:cs typeface="SimSun"/>
              </a:rPr>
              <a:t>y  </a:t>
            </a:r>
            <a:r>
              <a:rPr sz="5100" spc="-125" dirty="0">
                <a:solidFill>
                  <a:srgbClr val="FFFFFF"/>
                </a:solidFill>
                <a:latin typeface="SimSun"/>
                <a:cs typeface="SimSun"/>
              </a:rPr>
              <a:t>questions?</a:t>
            </a:r>
            <a:endParaRPr sz="5100">
              <a:latin typeface="SimSun"/>
              <a:cs typeface="SimSun"/>
            </a:endParaRPr>
          </a:p>
          <a:p>
            <a:pPr marL="710565" marR="800735" algn="ctr">
              <a:lnSpc>
                <a:spcPts val="3070"/>
              </a:lnSpc>
              <a:spcBef>
                <a:spcPts val="3250"/>
              </a:spcBef>
            </a:pP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n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k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a</a:t>
            </a:r>
            <a:r>
              <a:rPr sz="3050" spc="-43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j</a:t>
            </a:r>
            <a:r>
              <a:rPr sz="3050" spc="27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@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g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m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l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.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o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m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digiocean.com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7522" y="4498135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52464E-6 -1.60296E-6 L 0.00157 0.099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49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72392"/>
            <a:ext cx="333057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-160" dirty="0">
                <a:latin typeface="SimSun"/>
                <a:cs typeface="SimSun"/>
              </a:rPr>
              <a:t>Introduction</a:t>
            </a:r>
            <a:endParaRPr sz="465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812915" cy="4713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3050" spc="24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3050" spc="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5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Vision: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Leveraging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MediaPipe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Python.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presentation,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3050" spc="-9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5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vision,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MediaPipe,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Python </a:t>
            </a:r>
            <a:r>
              <a:rPr sz="3050" spc="-9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revolutionize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gaming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experience.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6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discuss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beneﬁts,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applications, </a:t>
            </a:r>
            <a:r>
              <a:rPr sz="3050" spc="-9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355" dirty="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263839"/>
            <a:ext cx="674814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-40" dirty="0"/>
              <a:t>What</a:t>
            </a:r>
            <a:r>
              <a:rPr sz="4650" spc="-135" dirty="0"/>
              <a:t> </a:t>
            </a:r>
            <a:r>
              <a:rPr sz="4650" spc="-25" dirty="0"/>
              <a:t>is</a:t>
            </a:r>
            <a:r>
              <a:rPr sz="4650" spc="-130" dirty="0"/>
              <a:t> </a:t>
            </a:r>
            <a:r>
              <a:rPr sz="4650" dirty="0"/>
              <a:t>Computer</a:t>
            </a:r>
            <a:r>
              <a:rPr sz="4650" spc="-240" dirty="0"/>
              <a:t> </a:t>
            </a:r>
            <a:r>
              <a:rPr sz="4650" spc="-55" dirty="0"/>
              <a:t>Vision?</a:t>
            </a:r>
            <a:endParaRPr sz="4650"/>
          </a:p>
        </p:txBody>
      </p:sp>
      <p:sp>
        <p:nvSpPr>
          <p:cNvPr id="12" name="object 12"/>
          <p:cNvSpPr txBox="1"/>
          <p:nvPr/>
        </p:nvSpPr>
        <p:spPr>
          <a:xfrm>
            <a:off x="9489224" y="3016316"/>
            <a:ext cx="6958330" cy="41421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intelligence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focuses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enabling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computers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videos.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involves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39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34012" y="2428772"/>
            <a:ext cx="638683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1225" dirty="0">
                <a:latin typeface="SimSun"/>
                <a:cs typeface="SimSun"/>
              </a:rPr>
              <a:t>M</a:t>
            </a:r>
            <a:r>
              <a:rPr sz="4650" spc="30" dirty="0">
                <a:latin typeface="SimSun"/>
                <a:cs typeface="SimSun"/>
              </a:rPr>
              <a:t>e</a:t>
            </a:r>
            <a:r>
              <a:rPr sz="4650" spc="340" dirty="0">
                <a:latin typeface="SimSun"/>
                <a:cs typeface="SimSun"/>
              </a:rPr>
              <a:t>d</a:t>
            </a:r>
            <a:r>
              <a:rPr sz="4650" spc="-1025" dirty="0">
                <a:latin typeface="SimSun"/>
                <a:cs typeface="SimSun"/>
              </a:rPr>
              <a:t>i</a:t>
            </a:r>
            <a:r>
              <a:rPr sz="4650" spc="80" dirty="0">
                <a:latin typeface="SimSun"/>
                <a:cs typeface="SimSun"/>
              </a:rPr>
              <a:t>a</a:t>
            </a:r>
            <a:r>
              <a:rPr sz="4650" spc="300" dirty="0">
                <a:latin typeface="SimSun"/>
                <a:cs typeface="SimSun"/>
              </a:rPr>
              <a:t>P</a:t>
            </a:r>
            <a:r>
              <a:rPr sz="4650" spc="-1045" dirty="0">
                <a:latin typeface="SimSun"/>
                <a:cs typeface="SimSun"/>
              </a:rPr>
              <a:t>i</a:t>
            </a:r>
            <a:r>
              <a:rPr sz="4650" spc="385" dirty="0">
                <a:latin typeface="SimSun"/>
                <a:cs typeface="SimSun"/>
              </a:rPr>
              <a:t>p</a:t>
            </a:r>
            <a:r>
              <a:rPr sz="4650" spc="30" dirty="0">
                <a:latin typeface="SimSun"/>
                <a:cs typeface="SimSun"/>
              </a:rPr>
              <a:t>e</a:t>
            </a:r>
            <a:r>
              <a:rPr sz="4650" spc="-930" dirty="0">
                <a:latin typeface="SimSun"/>
                <a:cs typeface="SimSun"/>
              </a:rPr>
              <a:t>:</a:t>
            </a:r>
            <a:r>
              <a:rPr sz="4650" spc="-1315" dirty="0">
                <a:latin typeface="SimSun"/>
                <a:cs typeface="SimSun"/>
              </a:rPr>
              <a:t> </a:t>
            </a:r>
            <a:r>
              <a:rPr sz="4650" spc="695" dirty="0">
                <a:latin typeface="SimSun"/>
                <a:cs typeface="SimSun"/>
              </a:rPr>
              <a:t>A</a:t>
            </a:r>
            <a:r>
              <a:rPr sz="4650" spc="360" dirty="0">
                <a:latin typeface="SimSun"/>
                <a:cs typeface="SimSun"/>
              </a:rPr>
              <a:t>n</a:t>
            </a:r>
            <a:r>
              <a:rPr sz="4650" spc="-1315" dirty="0">
                <a:latin typeface="SimSun"/>
                <a:cs typeface="SimSun"/>
              </a:rPr>
              <a:t> </a:t>
            </a:r>
            <a:r>
              <a:rPr sz="4650" spc="790" dirty="0">
                <a:latin typeface="SimSun"/>
                <a:cs typeface="SimSun"/>
              </a:rPr>
              <a:t>O</a:t>
            </a:r>
            <a:r>
              <a:rPr sz="4650" spc="10" dirty="0">
                <a:latin typeface="SimSun"/>
                <a:cs typeface="SimSun"/>
              </a:rPr>
              <a:t>v</a:t>
            </a:r>
            <a:r>
              <a:rPr sz="4650" spc="30" dirty="0">
                <a:latin typeface="SimSun"/>
                <a:cs typeface="SimSun"/>
              </a:rPr>
              <a:t>e</a:t>
            </a:r>
            <a:r>
              <a:rPr sz="4650" spc="-204" dirty="0">
                <a:latin typeface="SimSun"/>
                <a:cs typeface="SimSun"/>
              </a:rPr>
              <a:t>r</a:t>
            </a:r>
            <a:r>
              <a:rPr sz="4650" spc="135" dirty="0">
                <a:latin typeface="SimSun"/>
                <a:cs typeface="SimSun"/>
              </a:rPr>
              <a:t>v</a:t>
            </a:r>
            <a:r>
              <a:rPr sz="4650" spc="-1025" dirty="0">
                <a:latin typeface="SimSun"/>
                <a:cs typeface="SimSun"/>
              </a:rPr>
              <a:t>i</a:t>
            </a:r>
            <a:r>
              <a:rPr sz="4650" spc="10" dirty="0">
                <a:latin typeface="SimSun"/>
                <a:cs typeface="SimSun"/>
              </a:rPr>
              <a:t>e</a:t>
            </a:r>
            <a:r>
              <a:rPr sz="4650" spc="1305" dirty="0">
                <a:latin typeface="SimSun"/>
                <a:cs typeface="SimSun"/>
              </a:rPr>
              <a:t>w</a:t>
            </a:r>
            <a:endParaRPr sz="465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2012" y="4075922"/>
            <a:ext cx="5981065" cy="4025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8595" marR="5080" indent="107314" algn="r">
              <a:lnSpc>
                <a:spcPct val="101000"/>
              </a:lnSpc>
              <a:spcBef>
                <a:spcPts val="90"/>
              </a:spcBef>
            </a:pPr>
            <a:r>
              <a:rPr sz="2600" spc="3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-s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k 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60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comprehensive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real- </a:t>
            </a:r>
            <a:r>
              <a:rPr sz="2600" spc="-7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37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 marL="12700" marR="5080" indent="582930" algn="r">
              <a:lnSpc>
                <a:spcPts val="3150"/>
              </a:lnSpc>
              <a:spcBef>
                <a:spcPts val="110"/>
              </a:spcBef>
            </a:pPr>
            <a:r>
              <a:rPr sz="2600" spc="26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3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40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hm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75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wide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range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600" spc="-7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7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40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600">
              <a:latin typeface="Trebuchet MS"/>
              <a:cs typeface="Trebuchet MS"/>
            </a:endParaRPr>
          </a:p>
          <a:p>
            <a:pPr marR="5080" algn="r">
              <a:lnSpc>
                <a:spcPts val="3040"/>
              </a:lnSpc>
            </a:pP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experiences.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7" presetClass="path" presetSubtype="0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69049" y="2428772"/>
            <a:ext cx="585216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375" dirty="0">
                <a:latin typeface="SimSun"/>
                <a:cs typeface="SimSun"/>
              </a:rPr>
              <a:t>P</a:t>
            </a:r>
            <a:r>
              <a:rPr sz="4650" spc="180" dirty="0">
                <a:latin typeface="SimSun"/>
                <a:cs typeface="SimSun"/>
              </a:rPr>
              <a:t>y</a:t>
            </a:r>
            <a:r>
              <a:rPr sz="4650" spc="-650" dirty="0">
                <a:latin typeface="SimSun"/>
                <a:cs typeface="SimSun"/>
              </a:rPr>
              <a:t>t</a:t>
            </a:r>
            <a:r>
              <a:rPr sz="4650" spc="370" dirty="0">
                <a:latin typeface="SimSun"/>
                <a:cs typeface="SimSun"/>
              </a:rPr>
              <a:t>h</a:t>
            </a:r>
            <a:r>
              <a:rPr sz="4650" spc="204" dirty="0">
                <a:latin typeface="SimSun"/>
                <a:cs typeface="SimSun"/>
              </a:rPr>
              <a:t>o</a:t>
            </a:r>
            <a:r>
              <a:rPr sz="4650" spc="360" dirty="0">
                <a:latin typeface="SimSun"/>
                <a:cs typeface="SimSun"/>
              </a:rPr>
              <a:t>n</a:t>
            </a:r>
            <a:r>
              <a:rPr sz="4650" spc="-1315" dirty="0">
                <a:latin typeface="SimSun"/>
                <a:cs typeface="SimSun"/>
              </a:rPr>
              <a:t> </a:t>
            </a:r>
            <a:r>
              <a:rPr sz="4650" spc="70" dirty="0">
                <a:latin typeface="SimSun"/>
                <a:cs typeface="SimSun"/>
              </a:rPr>
              <a:t>a</a:t>
            </a:r>
            <a:r>
              <a:rPr sz="4650" spc="360" dirty="0">
                <a:latin typeface="SimSun"/>
                <a:cs typeface="SimSun"/>
              </a:rPr>
              <a:t>n</a:t>
            </a:r>
            <a:r>
              <a:rPr sz="4650" spc="340" dirty="0">
                <a:latin typeface="SimSun"/>
                <a:cs typeface="SimSun"/>
              </a:rPr>
              <a:t>d</a:t>
            </a:r>
            <a:r>
              <a:rPr sz="4650" spc="-1315" dirty="0">
                <a:latin typeface="SimSun"/>
                <a:cs typeface="SimSun"/>
              </a:rPr>
              <a:t> </a:t>
            </a:r>
            <a:r>
              <a:rPr sz="4650" spc="1225" dirty="0">
                <a:latin typeface="SimSun"/>
                <a:cs typeface="SimSun"/>
              </a:rPr>
              <a:t>M</a:t>
            </a:r>
            <a:r>
              <a:rPr sz="4650" spc="30" dirty="0">
                <a:latin typeface="SimSun"/>
                <a:cs typeface="SimSun"/>
              </a:rPr>
              <a:t>e</a:t>
            </a:r>
            <a:r>
              <a:rPr sz="4650" spc="340" dirty="0">
                <a:latin typeface="SimSun"/>
                <a:cs typeface="SimSun"/>
              </a:rPr>
              <a:t>d</a:t>
            </a:r>
            <a:r>
              <a:rPr sz="4650" spc="-1025" dirty="0">
                <a:latin typeface="SimSun"/>
                <a:cs typeface="SimSun"/>
              </a:rPr>
              <a:t>i</a:t>
            </a:r>
            <a:r>
              <a:rPr sz="4650" spc="80" dirty="0">
                <a:latin typeface="SimSun"/>
                <a:cs typeface="SimSun"/>
              </a:rPr>
              <a:t>a</a:t>
            </a:r>
            <a:r>
              <a:rPr sz="4650" spc="300" dirty="0">
                <a:latin typeface="SimSun"/>
                <a:cs typeface="SimSun"/>
              </a:rPr>
              <a:t>P</a:t>
            </a:r>
            <a:r>
              <a:rPr sz="4650" spc="-1045" dirty="0">
                <a:latin typeface="SimSun"/>
                <a:cs typeface="SimSun"/>
              </a:rPr>
              <a:t>i</a:t>
            </a:r>
            <a:r>
              <a:rPr sz="4650" spc="385" dirty="0">
                <a:latin typeface="SimSun"/>
                <a:cs typeface="SimSun"/>
              </a:rPr>
              <a:t>p</a:t>
            </a:r>
            <a:r>
              <a:rPr sz="4650" spc="30" dirty="0">
                <a:latin typeface="SimSun"/>
                <a:cs typeface="SimSun"/>
              </a:rPr>
              <a:t>e</a:t>
            </a:r>
            <a:endParaRPr sz="465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8669" y="4075922"/>
            <a:ext cx="6064250" cy="3625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62865" algn="r">
              <a:lnSpc>
                <a:spcPct val="101000"/>
              </a:lnSpc>
              <a:spcBef>
                <a:spcPts val="90"/>
              </a:spcBef>
            </a:pP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40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2600" spc="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3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30" dirty="0">
                <a:solidFill>
                  <a:srgbClr val="FFFFFF"/>
                </a:solidFill>
                <a:latin typeface="Trebuchet MS"/>
                <a:cs typeface="Trebuchet MS"/>
              </a:rPr>
              <a:t>.  </a:t>
            </a:r>
            <a:r>
              <a:rPr sz="2600" spc="26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40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simplicity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ﬂexibility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language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600" spc="-7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37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600" dirty="0">
              <a:latin typeface="Trebuchet MS"/>
              <a:cs typeface="Trebuchet MS"/>
            </a:endParaRPr>
          </a:p>
          <a:p>
            <a:pPr marL="215900" marR="5080" indent="-203835" algn="r">
              <a:lnSpc>
                <a:spcPts val="3150"/>
              </a:lnSpc>
              <a:spcBef>
                <a:spcPts val="105"/>
              </a:spcBef>
            </a:pPr>
            <a:r>
              <a:rPr sz="2600" spc="-30" dirty="0">
                <a:solidFill>
                  <a:srgbClr val="FFFFFF"/>
                </a:solidFill>
                <a:latin typeface="Trebuchet MS"/>
                <a:cs typeface="Trebuchet MS"/>
              </a:rPr>
              <a:t>MediaPipe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APIs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allow </a:t>
            </a:r>
            <a:r>
              <a:rPr sz="2600" spc="-7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hm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40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4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1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spc="-1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spc="-37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>
            <a:alphaModFix amt="6000"/>
          </a:blip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  <a:noFill/>
          <a:effectLst>
            <a:glow rad="165100">
              <a:schemeClr val="accent1"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696 -0.12083 L -0.74696 -0.12068 C -0.74445 -0.02435 -0.74627 -0.01957 -0.73968 0.05534 C -0.73881 0.06505 -0.73733 0.07476 -0.73638 0.08447 C -0.73482 0.09942 -0.73647 0.08986 -0.73473 0.09896 C -0.73404 0.12701 -0.73387 0.16153 -0.72901 0.18774 C -0.72684 0.19945 -0.72502 0.21132 -0.72241 0.22272 C -0.72007 0.2332 -0.71634 0.24261 -0.71426 0.25324 C -0.70628 0.29455 -0.70298 0.32106 -0.69787 0.35944 C -0.69535 0.40629 -0.69761 0.37346 -0.69379 0.41338 C -0.69318 0.41909 -0.69301 0.42972 -0.69127 0.43666 C -0.68902 0.44621 -0.69023 0.43943 -0.68642 0.44976 C -0.68572 0.45145 -0.68529 0.45361 -0.68477 0.45546 C -0.67739 0.43958 -0.66924 0.42448 -0.66265 0.40753 C -0.65475 0.38718 -0.64781 0.36529 -0.63888 0.34634 C -0.63055 0.32861 -0.61476 0.29871 -0.60774 0.27513 C -0.58865 0.21085 -0.58145 0.16462 -0.55621 0.10327 C -0.54719 0.08154 -0.53756 0.06042 -0.52915 0.03777 C -0.49636 -0.0504 -0.54112 0.04594 -0.49228 -0.06119 C -0.48777 -0.07105 -0.48213 -0.07906 -0.47753 -0.08878 C -0.47276 -0.09895 -0.46443 -0.12083 -0.46443 -0.12068 C -0.46417 -0.12222 -0.46417 -0.12407 -0.46365 -0.12515 C -0.46027 -0.13224 -0.45507 -0.14103 -0.45055 -0.14704 C -0.44891 -0.14904 -0.44726 -0.15089 -0.44561 -0.15274 C -0.44665 -0.14842 -0.44813 -0.14426 -0.44891 -0.13979 C -0.44977 -0.13455 -0.45012 -0.12916 -0.45055 -0.12376 C -0.45177 -0.1048 -0.4529 -0.08585 -0.45376 -0.06689 C -0.45481 -0.04377 -0.45533 -0.02034 -0.45628 0.00293 C -0.46027 0.10851 -0.45749 0.02004 -0.46443 0.16739 C -0.46634 0.20716 -0.46773 0.24692 -0.46938 0.28669 C -0.46964 0.31042 -0.47016 0.33431 -0.47016 0.35805 C -0.47016 0.39211 -0.46938 0.41616 -0.46851 0.44822 C -0.46825 0.47642 -0.47146 0.50524 -0.46773 0.53268 C -0.46643 0.54208 -0.45966 0.55364 -0.45463 0.5501 C -0.39972 0.51156 -0.34828 0.45947 -0.29571 0.41184 C -0.27316 0.3915 -0.25121 0.36915 -0.22935 0.34634 C -0.21079 0.32692 -0.19292 0.30518 -0.17453 0.2853 C -0.17271 0.2833 -0.17071 0.28206 -0.16881 0.28083 C -0.16499 0.27867 -0.161 0.27744 -0.15727 0.27513 C -0.13541 0.26095 -0.14894 0.26526 -0.13602 0.26203 C -0.12413 0.26372 -0.1211 0.26372 -0.1073 0.26927 C -0.10175 0.27158 -0.09698 0.27544 -0.09178 0.27944 C -0.08935 0.2833 -0.08657 0.28669 -0.0844 0.291 C -0.07946 0.30133 -0.07625 0.31412 -0.07052 0.32306 C -0.0661 0.33 -0.06055 0.33447 -0.05491 0.3377 C -0.05153 0.33955 -0.0478 0.3377 -0.04424 0.3377 L -3.40042E-7 -4.11837E-6 " pathEditMode="relative" rAng="0" ptsTypes="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44" y="319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301939"/>
            <a:ext cx="7096125" cy="4483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165" dirty="0">
                <a:latin typeface="SimSun"/>
                <a:cs typeface="SimSun"/>
              </a:rPr>
              <a:t>E</a:t>
            </a:r>
            <a:r>
              <a:rPr sz="2750" spc="225" dirty="0">
                <a:latin typeface="SimSun"/>
                <a:cs typeface="SimSun"/>
              </a:rPr>
              <a:t>n</a:t>
            </a:r>
            <a:r>
              <a:rPr sz="2750" spc="210" dirty="0">
                <a:latin typeface="SimSun"/>
                <a:cs typeface="SimSun"/>
              </a:rPr>
              <a:t>h</a:t>
            </a:r>
            <a:r>
              <a:rPr sz="2750" spc="50" dirty="0">
                <a:latin typeface="SimSun"/>
                <a:cs typeface="SimSun"/>
              </a:rPr>
              <a:t>a</a:t>
            </a:r>
            <a:r>
              <a:rPr sz="2750" spc="225" dirty="0">
                <a:latin typeface="SimSun"/>
                <a:cs typeface="SimSun"/>
              </a:rPr>
              <a:t>n</a:t>
            </a:r>
            <a:r>
              <a:rPr sz="2750" spc="-5" dirty="0">
                <a:latin typeface="SimSun"/>
                <a:cs typeface="SimSun"/>
              </a:rPr>
              <a:t>c</a:t>
            </a:r>
            <a:r>
              <a:rPr sz="2750" spc="-600" dirty="0">
                <a:latin typeface="SimSun"/>
                <a:cs typeface="SimSun"/>
              </a:rPr>
              <a:t>i</a:t>
            </a:r>
            <a:r>
              <a:rPr sz="2750" spc="225" dirty="0">
                <a:latin typeface="SimSun"/>
                <a:cs typeface="SimSun"/>
              </a:rPr>
              <a:t>n</a:t>
            </a:r>
            <a:r>
              <a:rPr sz="2750" spc="95" dirty="0">
                <a:latin typeface="SimSun"/>
                <a:cs typeface="SimSun"/>
              </a:rPr>
              <a:t>g</a:t>
            </a:r>
            <a:r>
              <a:rPr sz="2750" spc="-775" dirty="0">
                <a:latin typeface="SimSun"/>
                <a:cs typeface="SimSun"/>
              </a:rPr>
              <a:t> </a:t>
            </a:r>
            <a:r>
              <a:rPr sz="2750" spc="-540" dirty="0">
                <a:latin typeface="SimSun"/>
                <a:cs typeface="SimSun"/>
              </a:rPr>
              <a:t>I</a:t>
            </a:r>
            <a:r>
              <a:rPr sz="2750" spc="210" dirty="0">
                <a:latin typeface="SimSun"/>
                <a:cs typeface="SimSun"/>
              </a:rPr>
              <a:t>n</a:t>
            </a:r>
            <a:r>
              <a:rPr sz="2750" spc="-385" dirty="0">
                <a:latin typeface="SimSun"/>
                <a:cs typeface="SimSun"/>
              </a:rPr>
              <a:t>t</a:t>
            </a:r>
            <a:r>
              <a:rPr sz="2750" spc="30" dirty="0">
                <a:latin typeface="SimSun"/>
                <a:cs typeface="SimSun"/>
              </a:rPr>
              <a:t>e</a:t>
            </a:r>
            <a:r>
              <a:rPr sz="2750" spc="-215" dirty="0">
                <a:latin typeface="SimSun"/>
                <a:cs typeface="SimSun"/>
              </a:rPr>
              <a:t>r</a:t>
            </a:r>
            <a:r>
              <a:rPr sz="2750" spc="60" dirty="0">
                <a:latin typeface="SimSun"/>
                <a:cs typeface="SimSun"/>
              </a:rPr>
              <a:t>a</a:t>
            </a:r>
            <a:r>
              <a:rPr sz="2750" spc="-25" dirty="0">
                <a:latin typeface="SimSun"/>
                <a:cs typeface="SimSun"/>
              </a:rPr>
              <a:t>c</a:t>
            </a:r>
            <a:r>
              <a:rPr sz="2750" spc="-375" dirty="0">
                <a:latin typeface="SimSun"/>
                <a:cs typeface="SimSun"/>
              </a:rPr>
              <a:t>t</a:t>
            </a:r>
            <a:r>
              <a:rPr sz="2750" spc="-600" dirty="0">
                <a:latin typeface="SimSun"/>
                <a:cs typeface="SimSun"/>
              </a:rPr>
              <a:t>i</a:t>
            </a:r>
            <a:r>
              <a:rPr sz="2750" spc="135" dirty="0">
                <a:latin typeface="SimSun"/>
                <a:cs typeface="SimSun"/>
              </a:rPr>
              <a:t>o</a:t>
            </a:r>
            <a:r>
              <a:rPr sz="2750" spc="225" dirty="0">
                <a:latin typeface="SimSun"/>
                <a:cs typeface="SimSun"/>
              </a:rPr>
              <a:t>n</a:t>
            </a:r>
            <a:r>
              <a:rPr sz="2750" spc="-170" dirty="0">
                <a:latin typeface="SimSun"/>
                <a:cs typeface="SimSun"/>
              </a:rPr>
              <a:t>s</a:t>
            </a:r>
            <a:r>
              <a:rPr sz="2750" spc="-775" dirty="0">
                <a:latin typeface="SimSun"/>
                <a:cs typeface="SimSun"/>
              </a:rPr>
              <a:t> </a:t>
            </a:r>
            <a:r>
              <a:rPr sz="2750" spc="790" dirty="0">
                <a:latin typeface="SimSun"/>
                <a:cs typeface="SimSun"/>
              </a:rPr>
              <a:t>w</a:t>
            </a:r>
            <a:r>
              <a:rPr sz="2750" spc="-600" dirty="0">
                <a:latin typeface="SimSun"/>
                <a:cs typeface="SimSun"/>
              </a:rPr>
              <a:t>i</a:t>
            </a:r>
            <a:r>
              <a:rPr sz="2750" spc="-375" dirty="0">
                <a:latin typeface="SimSun"/>
                <a:cs typeface="SimSun"/>
              </a:rPr>
              <a:t>t</a:t>
            </a:r>
            <a:r>
              <a:rPr sz="2750" spc="229" dirty="0">
                <a:latin typeface="SimSun"/>
                <a:cs typeface="SimSun"/>
              </a:rPr>
              <a:t>h</a:t>
            </a:r>
            <a:r>
              <a:rPr sz="2750" spc="-775" dirty="0">
                <a:latin typeface="SimSun"/>
                <a:cs typeface="SimSun"/>
              </a:rPr>
              <a:t> </a:t>
            </a:r>
            <a:r>
              <a:rPr sz="2750" spc="295" dirty="0">
                <a:latin typeface="SimSun"/>
                <a:cs typeface="SimSun"/>
              </a:rPr>
              <a:t>C</a:t>
            </a:r>
            <a:r>
              <a:rPr sz="2750" spc="135" dirty="0">
                <a:latin typeface="SimSun"/>
                <a:cs typeface="SimSun"/>
              </a:rPr>
              <a:t>o</a:t>
            </a:r>
            <a:r>
              <a:rPr sz="2750" spc="994" dirty="0">
                <a:latin typeface="SimSun"/>
                <a:cs typeface="SimSun"/>
              </a:rPr>
              <a:t>m</a:t>
            </a:r>
            <a:r>
              <a:rPr sz="2750" spc="210" dirty="0">
                <a:latin typeface="SimSun"/>
                <a:cs typeface="SimSun"/>
              </a:rPr>
              <a:t>p</a:t>
            </a:r>
            <a:r>
              <a:rPr sz="2750" spc="195" dirty="0">
                <a:latin typeface="SimSun"/>
                <a:cs typeface="SimSun"/>
              </a:rPr>
              <a:t>u</a:t>
            </a:r>
            <a:r>
              <a:rPr sz="2750" spc="-385" dirty="0">
                <a:latin typeface="SimSun"/>
                <a:cs typeface="SimSun"/>
              </a:rPr>
              <a:t>t</a:t>
            </a:r>
            <a:r>
              <a:rPr sz="2750" spc="30" dirty="0">
                <a:latin typeface="SimSun"/>
                <a:cs typeface="SimSun"/>
              </a:rPr>
              <a:t>e</a:t>
            </a:r>
            <a:r>
              <a:rPr sz="2750" spc="-155" dirty="0">
                <a:latin typeface="SimSun"/>
                <a:cs typeface="SimSun"/>
              </a:rPr>
              <a:t>r</a:t>
            </a:r>
            <a:r>
              <a:rPr sz="2750" spc="-840" dirty="0">
                <a:latin typeface="SimSun"/>
                <a:cs typeface="SimSun"/>
              </a:rPr>
              <a:t> </a:t>
            </a:r>
            <a:r>
              <a:rPr sz="2750" spc="275" dirty="0">
                <a:latin typeface="SimSun"/>
                <a:cs typeface="SimSun"/>
              </a:rPr>
              <a:t>V</a:t>
            </a:r>
            <a:r>
              <a:rPr sz="2750" spc="-600" dirty="0">
                <a:latin typeface="SimSun"/>
                <a:cs typeface="SimSun"/>
              </a:rPr>
              <a:t>i</a:t>
            </a:r>
            <a:r>
              <a:rPr sz="2750" spc="-180" dirty="0">
                <a:latin typeface="SimSun"/>
                <a:cs typeface="SimSun"/>
              </a:rPr>
              <a:t>s</a:t>
            </a:r>
            <a:r>
              <a:rPr sz="2750" spc="-600" dirty="0">
                <a:latin typeface="SimSun"/>
                <a:cs typeface="SimSun"/>
              </a:rPr>
              <a:t>i</a:t>
            </a:r>
            <a:r>
              <a:rPr sz="2750" spc="135" dirty="0">
                <a:latin typeface="SimSun"/>
                <a:cs typeface="SimSun"/>
              </a:rPr>
              <a:t>o</a:t>
            </a:r>
            <a:r>
              <a:rPr sz="2750" spc="225" dirty="0">
                <a:latin typeface="SimSun"/>
                <a:cs typeface="SimSun"/>
              </a:rPr>
              <a:t>n</a:t>
            </a:r>
            <a:endParaRPr sz="2750" dirty="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89224" y="3016316"/>
            <a:ext cx="6906259" cy="3313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interactions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introducing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gesture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recognition.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marL="12700" marR="43815">
              <a:lnSpc>
                <a:spcPts val="3229"/>
              </a:lnSpc>
              <a:spcBef>
                <a:spcPts val="80"/>
              </a:spcBef>
            </a:pPr>
            <a:r>
              <a:rPr sz="2700" spc="25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hand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gestures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or using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facial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expressions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trigger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in-game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actions,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computer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opens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interactive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possibilities.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425E-6 3.94575E-7 L -0.00035 0.092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6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36849E-7 -3.47719E-6 L 0.22155 0.002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67008" y="1252563"/>
            <a:ext cx="6395720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50" spc="-75" dirty="0"/>
              <a:t>Real-Time</a:t>
            </a:r>
            <a:r>
              <a:rPr sz="4250" spc="-110" dirty="0"/>
              <a:t> </a:t>
            </a:r>
            <a:r>
              <a:rPr sz="4250" spc="10" dirty="0"/>
              <a:t>Object</a:t>
            </a:r>
            <a:r>
              <a:rPr sz="4250" spc="-150" dirty="0"/>
              <a:t> </a:t>
            </a:r>
            <a:r>
              <a:rPr sz="4250" spc="40" dirty="0"/>
              <a:t>Tracking</a:t>
            </a:r>
            <a:endParaRPr sz="4250"/>
          </a:p>
        </p:txBody>
      </p:sp>
      <p:sp>
        <p:nvSpPr>
          <p:cNvPr id="10" name="object 10"/>
          <p:cNvSpPr txBox="1"/>
          <p:nvPr/>
        </p:nvSpPr>
        <p:spPr>
          <a:xfrm>
            <a:off x="3880754" y="2976063"/>
            <a:ext cx="6468110" cy="4246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40385" algn="r">
              <a:lnSpc>
                <a:spcPct val="100899"/>
              </a:lnSpc>
              <a:spcBef>
                <a:spcPts val="90"/>
              </a:spcBef>
            </a:pP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4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43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r  e</a:t>
            </a:r>
            <a:r>
              <a:rPr sz="3050" spc="-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object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tracking </a:t>
            </a:r>
            <a:r>
              <a:rPr sz="3050" spc="-140" dirty="0">
                <a:solidFill>
                  <a:srgbClr val="FFFFFF"/>
                </a:solidFill>
                <a:latin typeface="Trebuchet MS"/>
                <a:cs typeface="Trebuchet MS"/>
              </a:rPr>
              <a:t>capabilities,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43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43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5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09753" y="2428772"/>
            <a:ext cx="641159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-30" dirty="0"/>
              <a:t>Immersive</a:t>
            </a:r>
            <a:r>
              <a:rPr sz="4650" spc="-250" dirty="0"/>
              <a:t> </a:t>
            </a:r>
            <a:r>
              <a:rPr sz="4650" spc="-65" dirty="0"/>
              <a:t>Visual</a:t>
            </a:r>
            <a:r>
              <a:rPr sz="4650" spc="-140" dirty="0"/>
              <a:t> </a:t>
            </a:r>
            <a:r>
              <a:rPr sz="4650" spc="25" dirty="0"/>
              <a:t>E£ects</a:t>
            </a:r>
            <a:endParaRPr sz="4650"/>
          </a:p>
        </p:txBody>
      </p:sp>
      <p:sp>
        <p:nvSpPr>
          <p:cNvPr id="10" name="object 10"/>
          <p:cNvSpPr txBox="1"/>
          <p:nvPr/>
        </p:nvSpPr>
        <p:spPr>
          <a:xfrm>
            <a:off x="3581291" y="4075922"/>
            <a:ext cx="6042025" cy="3732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 marR="5080" indent="418465" algn="r">
              <a:lnSpc>
                <a:spcPct val="99900"/>
              </a:lnSpc>
              <a:spcBef>
                <a:spcPts val="100"/>
              </a:spcBef>
            </a:pP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analyzing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player's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facial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expressions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emotions,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dynamically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adjust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game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environment,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lighting,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level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immersion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takes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407 -0.11236 L 2.3109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5" y="181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2033E-6 -1.10974E-6 L -0.2212 0.415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60" y="207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80532" y="2428772"/>
            <a:ext cx="804037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475" dirty="0">
                <a:latin typeface="SimSun"/>
                <a:cs typeface="SimSun"/>
              </a:rPr>
              <a:t>C</a:t>
            </a:r>
            <a:r>
              <a:rPr sz="4650" spc="340" dirty="0">
                <a:latin typeface="SimSun"/>
                <a:cs typeface="SimSun"/>
              </a:rPr>
              <a:t>h</a:t>
            </a:r>
            <a:r>
              <a:rPr sz="4650" spc="80" dirty="0">
                <a:latin typeface="SimSun"/>
                <a:cs typeface="SimSun"/>
              </a:rPr>
              <a:t>a</a:t>
            </a:r>
            <a:r>
              <a:rPr sz="4650" spc="-1000" dirty="0">
                <a:latin typeface="SimSun"/>
                <a:cs typeface="SimSun"/>
              </a:rPr>
              <a:t>ll</a:t>
            </a:r>
            <a:r>
              <a:rPr sz="4650" spc="30" dirty="0">
                <a:latin typeface="SimSun"/>
                <a:cs typeface="SimSun"/>
              </a:rPr>
              <a:t>e</a:t>
            </a:r>
            <a:r>
              <a:rPr sz="4650" spc="360" dirty="0">
                <a:latin typeface="SimSun"/>
                <a:cs typeface="SimSun"/>
              </a:rPr>
              <a:t>n</a:t>
            </a:r>
            <a:r>
              <a:rPr sz="4650" spc="65" dirty="0">
                <a:latin typeface="SimSun"/>
                <a:cs typeface="SimSun"/>
              </a:rPr>
              <a:t>g</a:t>
            </a:r>
            <a:r>
              <a:rPr sz="4650" spc="30" dirty="0">
                <a:latin typeface="SimSun"/>
                <a:cs typeface="SimSun"/>
              </a:rPr>
              <a:t>e</a:t>
            </a:r>
            <a:r>
              <a:rPr sz="4650" spc="-300" dirty="0">
                <a:latin typeface="SimSun"/>
                <a:cs typeface="SimSun"/>
              </a:rPr>
              <a:t>s</a:t>
            </a:r>
            <a:r>
              <a:rPr sz="4650" spc="-1315" dirty="0">
                <a:latin typeface="SimSun"/>
                <a:cs typeface="SimSun"/>
              </a:rPr>
              <a:t> </a:t>
            </a:r>
            <a:r>
              <a:rPr sz="4650" spc="70" dirty="0">
                <a:latin typeface="SimSun"/>
                <a:cs typeface="SimSun"/>
              </a:rPr>
              <a:t>a</a:t>
            </a:r>
            <a:r>
              <a:rPr sz="4650" spc="350" dirty="0">
                <a:latin typeface="SimSun"/>
                <a:cs typeface="SimSun"/>
              </a:rPr>
              <a:t>nd</a:t>
            </a:r>
            <a:r>
              <a:rPr sz="4650" spc="-1315" dirty="0">
                <a:latin typeface="SimSun"/>
                <a:cs typeface="SimSun"/>
              </a:rPr>
              <a:t> </a:t>
            </a:r>
            <a:r>
              <a:rPr sz="4650" spc="475" dirty="0">
                <a:latin typeface="SimSun"/>
                <a:cs typeface="SimSun"/>
              </a:rPr>
              <a:t>C</a:t>
            </a:r>
            <a:r>
              <a:rPr sz="4650" spc="204" dirty="0">
                <a:latin typeface="SimSun"/>
                <a:cs typeface="SimSun"/>
              </a:rPr>
              <a:t>o</a:t>
            </a:r>
            <a:r>
              <a:rPr sz="4650" spc="30" dirty="0">
                <a:latin typeface="SimSun"/>
                <a:cs typeface="SimSun"/>
              </a:rPr>
              <a:t>n</a:t>
            </a:r>
            <a:r>
              <a:rPr sz="4650" spc="15" dirty="0">
                <a:latin typeface="SimSun"/>
                <a:cs typeface="SimSun"/>
              </a:rPr>
              <a:t>s</a:t>
            </a:r>
            <a:r>
              <a:rPr sz="4650" spc="-1025" dirty="0">
                <a:latin typeface="SimSun"/>
                <a:cs typeface="SimSun"/>
              </a:rPr>
              <a:t>i</a:t>
            </a:r>
            <a:r>
              <a:rPr sz="4650" spc="340" dirty="0">
                <a:latin typeface="SimSun"/>
                <a:cs typeface="SimSun"/>
              </a:rPr>
              <a:t>d</a:t>
            </a:r>
            <a:r>
              <a:rPr sz="4650" spc="30" dirty="0">
                <a:latin typeface="SimSun"/>
                <a:cs typeface="SimSun"/>
              </a:rPr>
              <a:t>e</a:t>
            </a:r>
            <a:r>
              <a:rPr sz="4650" spc="-375" dirty="0">
                <a:latin typeface="SimSun"/>
                <a:cs typeface="SimSun"/>
              </a:rPr>
              <a:t>r</a:t>
            </a:r>
            <a:r>
              <a:rPr sz="4650" spc="80" dirty="0">
                <a:latin typeface="SimSun"/>
                <a:cs typeface="SimSun"/>
              </a:rPr>
              <a:t>a</a:t>
            </a:r>
            <a:r>
              <a:rPr sz="4650" spc="-650" dirty="0">
                <a:latin typeface="SimSun"/>
                <a:cs typeface="SimSun"/>
              </a:rPr>
              <a:t>t</a:t>
            </a:r>
            <a:r>
              <a:rPr sz="4650" spc="-1025" dirty="0">
                <a:latin typeface="SimSun"/>
                <a:cs typeface="SimSun"/>
              </a:rPr>
              <a:t>i</a:t>
            </a:r>
            <a:r>
              <a:rPr sz="4650" spc="204" dirty="0">
                <a:latin typeface="SimSun"/>
                <a:cs typeface="SimSun"/>
              </a:rPr>
              <a:t>o</a:t>
            </a:r>
            <a:r>
              <a:rPr sz="4650" spc="30" dirty="0">
                <a:latin typeface="SimSun"/>
                <a:cs typeface="SimSun"/>
              </a:rPr>
              <a:t>ns</a:t>
            </a:r>
            <a:endParaRPr sz="465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3472" y="4075922"/>
            <a:ext cx="5969635" cy="404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9190" algn="r">
              <a:lnSpc>
                <a:spcPct val="100099"/>
              </a:lnSpc>
              <a:spcBef>
                <a:spcPts val="95"/>
              </a:spcBef>
            </a:pPr>
            <a:r>
              <a:rPr sz="2400" spc="22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3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considerations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keep in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mind. 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include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performance 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optimization,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handling 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varying 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3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security, 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addressing 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potential 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biases 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vision 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algorithms.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addressing 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challenges,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safe,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Trebuchet MS"/>
                <a:cs typeface="Trebuchet MS"/>
              </a:rPr>
              <a:t>inclusive, </a:t>
            </a:r>
            <a:r>
              <a:rPr sz="2400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34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endParaRPr sz="2400">
              <a:latin typeface="Trebuchet MS"/>
              <a:cs typeface="Trebuchet MS"/>
            </a:endParaRPr>
          </a:p>
          <a:p>
            <a:pPr marR="5080" algn="r">
              <a:lnSpc>
                <a:spcPts val="2850"/>
              </a:lnSpc>
            </a:pP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players.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723</Words>
  <Application>Microsoft Office PowerPoint</Application>
  <PresentationFormat>Custom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SimSun</vt:lpstr>
      <vt:lpstr>Calibri</vt:lpstr>
      <vt:lpstr>Georgia</vt:lpstr>
      <vt:lpstr>Trebuchet MS</vt:lpstr>
      <vt:lpstr>Office Theme</vt:lpstr>
      <vt:lpstr>PowerPoint Presentation</vt:lpstr>
      <vt:lpstr>Introduction</vt:lpstr>
      <vt:lpstr>What is Computer Vision?</vt:lpstr>
      <vt:lpstr>MediaPipe: An Overview</vt:lpstr>
      <vt:lpstr>Python and MediaPipe</vt:lpstr>
      <vt:lpstr>Enhancing Interactions with Computer Vision</vt:lpstr>
      <vt:lpstr>Real-Time Object Tracking</vt:lpstr>
      <vt:lpstr>Immersive Visual E£ects</vt:lpstr>
      <vt:lpstr>Challenges and Considerations</vt:lpstr>
      <vt:lpstr>Applications of Computer Vision in Gaming</vt:lpstr>
      <vt:lpstr>Future Possibilities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Pankaj Singh</cp:lastModifiedBy>
  <cp:revision>2</cp:revision>
  <dcterms:created xsi:type="dcterms:W3CDTF">2023-10-27T16:48:24Z</dcterms:created>
  <dcterms:modified xsi:type="dcterms:W3CDTF">2023-10-27T18:23:16Z</dcterms:modified>
</cp:coreProperties>
</file>